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6DC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971" autoAdjust="0"/>
  </p:normalViewPr>
  <p:slideViewPr>
    <p:cSldViewPr>
      <p:cViewPr varScale="1">
        <p:scale>
          <a:sx n="112" d="100"/>
          <a:sy n="112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3964709854567"/>
          <c:y val="7.0137571583071476E-2"/>
          <c:w val="0.69614322672623141"/>
          <c:h val="0.798555569001671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82CF-4406-82BC-63AB91629A6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2CF-4406-82BC-63AB91629A6E}"/>
              </c:ext>
            </c:extLst>
          </c:dPt>
          <c:dPt>
            <c:idx val="2"/>
            <c:invertIfNegative val="0"/>
            <c:bubble3D val="0"/>
            <c:spPr>
              <a:solidFill>
                <a:srgbClr val="95B6DC"/>
              </a:solidFill>
              <a:ln>
                <a:solidFill>
                  <a:schemeClr val="accen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82CF-4406-82BC-63AB91629A6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C-F978-49B6-838B-332B9AA8E950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4-82CF-4406-82BC-63AB91629A6E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6-82CF-4406-82BC-63AB91629A6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82CF-4406-82BC-63AB91629A6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8-82CF-4406-82BC-63AB91629A6E}"/>
              </c:ext>
            </c:extLst>
          </c:dPt>
          <c:dPt>
            <c:idx val="8"/>
            <c:invertIfNegative val="0"/>
            <c:bubble3D val="0"/>
            <c:spPr>
              <a:solidFill>
                <a:srgbClr val="95B6DC"/>
              </a:solidFill>
              <a:ln>
                <a:solidFill>
                  <a:schemeClr val="accen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E-5987-4706-BD16-34A3CD3BDBE6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82CF-4406-82BC-63AB91629A6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CA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2CF-4406-82BC-63AB91629A6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WI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2CF-4406-82BC-63AB91629A6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ID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2CF-4406-82BC-63AB91629A6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NY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F978-49B6-838B-332B9AA8E95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MN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2CF-4406-82BC-63AB91629A6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TX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2CF-4406-82BC-63AB91629A6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MI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2CF-4406-82BC-63AB91629A6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AZ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2CF-4406-82BC-63AB91629A6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PA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5987-4706-BD16-34A3CD3BDBE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SD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2CF-4406-82BC-63AB91629A6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NM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A0B7-45A3-9773-E520B17E64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CA</c:v>
                </c:pt>
                <c:pt idx="1">
                  <c:v>WI</c:v>
                </c:pt>
                <c:pt idx="2">
                  <c:v>ID</c:v>
                </c:pt>
                <c:pt idx="3">
                  <c:v>OR</c:v>
                </c:pt>
                <c:pt idx="4">
                  <c:v>MN</c:v>
                </c:pt>
                <c:pt idx="5">
                  <c:v>TX</c:v>
                </c:pt>
                <c:pt idx="6">
                  <c:v>MI</c:v>
                </c:pt>
                <c:pt idx="7">
                  <c:v>AZ</c:v>
                </c:pt>
                <c:pt idx="8">
                  <c:v>PA</c:v>
                </c:pt>
                <c:pt idx="9">
                  <c:v>SD</c:v>
                </c:pt>
                <c:pt idx="10">
                  <c:v>NM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-9</c:v>
                </c:pt>
                <c:pt idx="1">
                  <c:v>0</c:v>
                </c:pt>
                <c:pt idx="2">
                  <c:v>-1</c:v>
                </c:pt>
                <c:pt idx="3">
                  <c:v>0</c:v>
                </c:pt>
                <c:pt idx="4">
                  <c:v>-5</c:v>
                </c:pt>
                <c:pt idx="5">
                  <c:v>-15</c:v>
                </c:pt>
                <c:pt idx="6">
                  <c:v>4</c:v>
                </c:pt>
                <c:pt idx="7">
                  <c:v>2</c:v>
                </c:pt>
                <c:pt idx="8">
                  <c:v>-1</c:v>
                </c:pt>
                <c:pt idx="9">
                  <c:v>21</c:v>
                </c:pt>
                <c:pt idx="10">
                  <c:v>-42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2CF-4406-82BC-63AB91629A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43743872"/>
        <c:axId val="45162880"/>
      </c:barChart>
      <c:catAx>
        <c:axId val="43743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high"/>
        <c:crossAx val="45162880"/>
        <c:crosses val="autoZero"/>
        <c:auto val="1"/>
        <c:lblAlgn val="ctr"/>
        <c:lblOffset val="200"/>
        <c:noMultiLvlLbl val="0"/>
      </c:catAx>
      <c:valAx>
        <c:axId val="45162880"/>
        <c:scaling>
          <c:orientation val="minMax"/>
          <c:max val="25"/>
          <c:min val="-45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387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07480314960627"/>
          <c:y val="0.18533670791151105"/>
          <c:w val="0.57234689413823281"/>
          <c:h val="0.657580989876265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2-3B8A-4BC2-B248-C4E8D2783D5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569-4DB9-B028-41A1AFCE17C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2-E569-4DB9-B028-41A1AFCE17C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4-E569-4DB9-B028-41A1AFCE17C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E569-4DB9-B028-41A1AFCE17C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569-4DB9-B028-41A1AFCE17C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569-4DB9-B028-41A1AFCE17C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B-E569-4DB9-B028-41A1AFCE17C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E569-4DB9-B028-41A1AFCE17C6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E569-4DB9-B028-41A1AFCE17C6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E569-4DB9-B028-41A1AFCE17C6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  <a:ln w="31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A774-4CC5-B425-891F9DD3BA9B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A774-4CC5-B425-891F9DD3BA9B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A774-4CC5-B425-891F9DD3BA9B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3"/>
              </a:solidFill>
              <a:ln w="31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353B-42A5-87F1-22C3A467EA61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93FB-4C68-9272-B02F0D762A27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1CF5-4605-971B-DD6BA2FB683B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D-0C17-465F-B295-3FEEC70BD184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F-884D-46E8-BBC6-18607ECAC1C6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2-53F2-40B8-AC68-F586AAED08D7}"/>
              </c:ext>
            </c:extLst>
          </c:dPt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3-53F2-40B8-AC68-F586AAED08D7}"/>
              </c:ext>
            </c:extLst>
          </c:dPt>
          <c:dPt>
            <c:idx val="2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4-53F2-40B8-AC68-F586AAED08D7}"/>
              </c:ext>
            </c:extLst>
          </c:dPt>
          <c:dPt>
            <c:idx val="2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5-53F2-40B8-AC68-F586AAED08D7}"/>
              </c:ext>
            </c:extLst>
          </c:dPt>
          <c:dPt>
            <c:idx val="2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6-53F2-40B8-AC68-F586AAED08D7}"/>
              </c:ext>
            </c:extLst>
          </c:dPt>
          <c:dPt>
            <c:idx val="2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7-53F2-40B8-AC68-F586AAED08D7}"/>
              </c:ext>
            </c:extLst>
          </c:dPt>
          <c:dPt>
            <c:idx val="2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8-53F2-40B8-AC68-F586AAED08D7}"/>
              </c:ext>
            </c:extLst>
          </c:dPt>
          <c:dPt>
            <c:idx val="2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9-53F2-40B8-AC68-F586AAED08D7}"/>
              </c:ext>
            </c:extLst>
          </c:dPt>
          <c:dPt>
            <c:idx val="2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A-53F2-40B8-AC68-F586AAED08D7}"/>
              </c:ext>
            </c:extLst>
          </c:dPt>
          <c:dPt>
            <c:idx val="2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B-53F2-40B8-AC68-F586AAED08D7}"/>
              </c:ext>
            </c:extLst>
          </c:dPt>
          <c:dPt>
            <c:idx val="3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C-53F2-40B8-AC68-F586AAED08D7}"/>
              </c:ext>
            </c:extLst>
          </c:dPt>
          <c:dPt>
            <c:idx val="3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D-53F2-40B8-AC68-F586AAED08D7}"/>
              </c:ext>
            </c:extLst>
          </c:dPt>
          <c:dPt>
            <c:idx val="3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E-53F2-40B8-AC68-F586AAED08D7}"/>
              </c:ext>
            </c:extLst>
          </c:dPt>
          <c:dPt>
            <c:idx val="3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C-3A0C-4648-A47E-56D627A2668F}"/>
              </c:ext>
            </c:extLst>
          </c:dPt>
          <c:dPt>
            <c:idx val="3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F-1CF0-472B-A6CE-125DAAE0E584}"/>
              </c:ext>
            </c:extLst>
          </c:dPt>
          <c:dPt>
            <c:idx val="3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2-799D-452C-A92C-239978391CDB}"/>
              </c:ext>
            </c:extLst>
          </c:dPt>
          <c:dPt>
            <c:idx val="3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3-799D-452C-A92C-239978391CDB}"/>
              </c:ext>
            </c:extLst>
          </c:dPt>
          <c:dPt>
            <c:idx val="3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4-799D-452C-A92C-239978391CDB}"/>
              </c:ext>
            </c:extLst>
          </c:dPt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9383</c:v>
                </c:pt>
                <c:pt idx="1">
                  <c:v>9466</c:v>
                </c:pt>
                <c:pt idx="2">
                  <c:v>9374</c:v>
                </c:pt>
                <c:pt idx="3">
                  <c:v>9419</c:v>
                </c:pt>
                <c:pt idx="4">
                  <c:v>9330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569-4DB9-B028-41A1AFCE1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overlap val="-22"/>
        <c:axId val="45231488"/>
        <c:axId val="45233280"/>
      </c:barChart>
      <c:catAx>
        <c:axId val="4523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1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33280"/>
        <c:crosses val="autoZero"/>
        <c:auto val="1"/>
        <c:lblAlgn val="ctr"/>
        <c:lblOffset val="25"/>
        <c:tickLblSkip val="1"/>
        <c:noMultiLvlLbl val="0"/>
      </c:catAx>
      <c:valAx>
        <c:axId val="45233280"/>
        <c:scaling>
          <c:orientation val="minMax"/>
          <c:max val="9500"/>
          <c:min val="9250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31488"/>
        <c:crossesAt val="1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9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5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3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5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0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1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5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7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9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6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827F4-7480-42B8-BB15-16BB13D085C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7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369473"/>
              </p:ext>
            </p:extLst>
          </p:nvPr>
        </p:nvGraphicFramePr>
        <p:xfrm>
          <a:off x="5181600" y="914400"/>
          <a:ext cx="373052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959692"/>
              </p:ext>
            </p:extLst>
          </p:nvPr>
        </p:nvGraphicFramePr>
        <p:xfrm>
          <a:off x="1563739" y="378605"/>
          <a:ext cx="3730522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016522" y="762000"/>
            <a:ext cx="2460937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latin typeface="Leelawadee" pitchFamily="34" charset="-34"/>
                <a:cs typeface="Leelawadee" pitchFamily="34" charset="-34"/>
              </a:rPr>
              <a:t>Change In Milk Cows</a:t>
            </a:r>
            <a:br>
              <a:rPr lang="en-US" sz="1400" b="1" dirty="0">
                <a:latin typeface="Leelawadee" pitchFamily="34" charset="-34"/>
                <a:cs typeface="Leelawadee" pitchFamily="34" charset="-34"/>
              </a:rPr>
            </a:br>
            <a:r>
              <a:rPr lang="en-US" sz="1400" b="1" dirty="0">
                <a:latin typeface="Leelawadee" pitchFamily="34" charset="-34"/>
                <a:cs typeface="Leelawadee" pitchFamily="34" charset="-34"/>
              </a:rPr>
              <a:t>January 2023 vs 2024</a:t>
            </a:r>
          </a:p>
          <a:p>
            <a:r>
              <a:rPr lang="en-US" sz="900" dirty="0">
                <a:latin typeface="Leelawadee" pitchFamily="34" charset="-34"/>
                <a:cs typeface="Leelawadee" pitchFamily="34" charset="-34"/>
              </a:rPr>
              <a:t>1,000 head</a:t>
            </a:r>
            <a:br>
              <a:rPr lang="en-US" sz="800" b="1" dirty="0">
                <a:latin typeface="Leelawadee" pitchFamily="34" charset="-34"/>
                <a:cs typeface="Leelawadee" pitchFamily="34" charset="-34"/>
              </a:rPr>
            </a:br>
            <a:br>
              <a:rPr lang="en-US" sz="800" b="1" dirty="0">
                <a:latin typeface="Leelawadee" pitchFamily="34" charset="-34"/>
                <a:cs typeface="Leelawadee" pitchFamily="34" charset="-34"/>
              </a:rPr>
            </a:br>
            <a:endParaRPr lang="en-US" sz="800" b="1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60937" y="1154723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b="1" dirty="0">
                <a:latin typeface="Calibri" pitchFamily="34" charset="0"/>
              </a:rPr>
              <a:t>Total US Milk Cows</a:t>
            </a:r>
            <a:br>
              <a:rPr lang="en-US" sz="1200" b="1" dirty="0">
                <a:latin typeface="Calibri" pitchFamily="34" charset="0"/>
              </a:rPr>
            </a:br>
            <a:r>
              <a:rPr lang="en-US" sz="1400" b="1" dirty="0">
                <a:latin typeface="Calibri" pitchFamily="34" charset="0"/>
              </a:rPr>
              <a:t>February</a:t>
            </a:r>
          </a:p>
          <a:p>
            <a:pPr algn="r"/>
            <a:r>
              <a:rPr lang="en-US" sz="1050" b="1" dirty="0">
                <a:latin typeface="Calibri" pitchFamily="34" charset="0"/>
              </a:rPr>
              <a:t>Millions of head</a:t>
            </a:r>
            <a:endParaRPr lang="en-US" sz="105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29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6767</TotalTime>
  <Words>33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Leelawadee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Prices Average monthly CME Prices*** Class III &amp; 4b Milk Price x 10</dc:title>
  <dc:creator>Kevin Thome</dc:creator>
  <cp:lastModifiedBy>Kevin Thome</cp:lastModifiedBy>
  <cp:revision>279</cp:revision>
  <dcterms:created xsi:type="dcterms:W3CDTF">2013-01-04T16:25:33Z</dcterms:created>
  <dcterms:modified xsi:type="dcterms:W3CDTF">2024-03-25T16:26:29Z</dcterms:modified>
</cp:coreProperties>
</file>